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3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7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5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2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6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4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5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70E2450-830C-E547-B79E-98C03C92D4A6}" type="datetimeFigureOut">
              <a:rPr lang="en-US" smtClean="0"/>
              <a:t>5/31/24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90B5A86-95D8-C943-AB9B-3846EA89D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9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654D-3C22-4FBF-3B66-3E77F675A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Module 2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Working with data: </a:t>
            </a:r>
            <a:b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237904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44714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visualization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dirty="0"/>
              <a:t>Visualizing biological data is a key part of preparing for a machine learning workflow</a:t>
            </a:r>
          </a:p>
          <a:p>
            <a:pPr lvl="1"/>
            <a:r>
              <a:rPr lang="en-US" sz="2200" i="1" dirty="0"/>
              <a:t>Understanding Data (structure, trends)</a:t>
            </a:r>
          </a:p>
          <a:p>
            <a:pPr lvl="1"/>
            <a:r>
              <a:rPr lang="en-US" sz="2200" i="1" dirty="0"/>
              <a:t>Identifying Outliers</a:t>
            </a:r>
          </a:p>
          <a:p>
            <a:pPr lvl="1"/>
            <a:r>
              <a:rPr lang="en-US" sz="2200" i="1" dirty="0"/>
              <a:t>Data Quality Assessment</a:t>
            </a:r>
          </a:p>
          <a:p>
            <a:pPr lvl="1"/>
            <a:r>
              <a:rPr lang="en-US" sz="2200" i="1" dirty="0"/>
              <a:t>Feature Selection</a:t>
            </a:r>
          </a:p>
          <a:p>
            <a:pPr lvl="1"/>
            <a:r>
              <a:rPr lang="en-US" sz="2200" i="1" dirty="0"/>
              <a:t>Pattern Recognition</a:t>
            </a:r>
          </a:p>
          <a:p>
            <a:pPr lvl="1"/>
            <a:r>
              <a:rPr lang="en-US" sz="2200" i="1" dirty="0"/>
              <a:t>Hypothesis Generation</a:t>
            </a:r>
          </a:p>
          <a:p>
            <a:pPr lvl="1"/>
            <a:r>
              <a:rPr lang="en-US" sz="2200" i="1" dirty="0"/>
              <a:t>Communicating Results</a:t>
            </a:r>
          </a:p>
          <a:p>
            <a:pPr lvl="1"/>
            <a:r>
              <a:rPr lang="en-US" sz="2200" i="1" dirty="0"/>
              <a:t>Model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A6102-0BE8-4E61-3641-19440E3C5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375337"/>
            <a:ext cx="4323079" cy="38520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959629-127F-493B-6D3D-AA5A010FB480}"/>
              </a:ext>
            </a:extLst>
          </p:cNvPr>
          <p:cNvSpPr txBox="1"/>
          <p:nvPr/>
        </p:nvSpPr>
        <p:spPr>
          <a:xfrm>
            <a:off x="6095999" y="6236811"/>
            <a:ext cx="21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Seaborn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233812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visualization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b="1" dirty="0"/>
              <a:t>Matplotlib</a:t>
            </a:r>
          </a:p>
          <a:p>
            <a:pPr lvl="1"/>
            <a:r>
              <a:rPr lang="en-US" sz="2200" dirty="0"/>
              <a:t>Comprehensive data visualization library</a:t>
            </a:r>
          </a:p>
          <a:p>
            <a:pPr lvl="1"/>
            <a:r>
              <a:rPr lang="en-US" sz="2200" dirty="0"/>
              <a:t>Wide range of plot/graph types</a:t>
            </a:r>
          </a:p>
          <a:p>
            <a:pPr lvl="1"/>
            <a:r>
              <a:rPr lang="en-US" sz="2200" dirty="0"/>
              <a:t>Customizable options</a:t>
            </a:r>
          </a:p>
          <a:p>
            <a:pPr lvl="1"/>
            <a:r>
              <a:rPr lang="en-US" sz="2200" dirty="0"/>
              <a:t>Integrates with other Python libraries (e.g. Pandas, NumPy)</a:t>
            </a:r>
          </a:p>
          <a:p>
            <a:r>
              <a:rPr lang="en-US" sz="2400" b="1" dirty="0"/>
              <a:t>Seaborn</a:t>
            </a:r>
          </a:p>
          <a:p>
            <a:pPr lvl="1"/>
            <a:r>
              <a:rPr lang="en-US" sz="2200" dirty="0"/>
              <a:t>Built on top of Matplotlib</a:t>
            </a:r>
          </a:p>
          <a:p>
            <a:pPr lvl="1"/>
            <a:r>
              <a:rPr lang="en-US" sz="2200" dirty="0"/>
              <a:t>Advanced statistical plotting capabilities</a:t>
            </a:r>
          </a:p>
          <a:p>
            <a:pPr lvl="1"/>
            <a:r>
              <a:rPr lang="en-US" sz="2200" dirty="0"/>
              <a:t>Easier to use, better default aesthetics, new/additional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B6D39-EB8D-8A3E-03F7-45367DD80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510" y="1590991"/>
            <a:ext cx="26416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BF030B-2B14-9D09-B896-D79A415F7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271" y="3991481"/>
            <a:ext cx="24511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02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Correlation matrix and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11649204" cy="5019054"/>
          </a:xfrm>
        </p:spPr>
        <p:txBody>
          <a:bodyPr>
            <a:normAutofit/>
          </a:bodyPr>
          <a:lstStyle/>
          <a:p>
            <a:r>
              <a:rPr lang="en-US" sz="2400" b="1" dirty="0"/>
              <a:t>Correlation </a:t>
            </a:r>
            <a:r>
              <a:rPr lang="en-US" sz="2400" dirty="0"/>
              <a:t>= a statistical measurement of how related 2 variables are </a:t>
            </a:r>
          </a:p>
          <a:p>
            <a:pPr lvl="1"/>
            <a:r>
              <a:rPr lang="en-US" sz="2200" dirty="0"/>
              <a:t>Positive correlation (between 0 and1) = variables tend to increase or decrease together</a:t>
            </a:r>
          </a:p>
          <a:p>
            <a:pPr lvl="1"/>
            <a:r>
              <a:rPr lang="en-US" sz="2200" dirty="0"/>
              <a:t>Negative correlation (between -1 and 0) = one variable increases while the other decreases</a:t>
            </a:r>
          </a:p>
          <a:p>
            <a:pPr lvl="1"/>
            <a:r>
              <a:rPr lang="en-US" sz="2200" dirty="0"/>
              <a:t>Correlation close to zero = no relationship</a:t>
            </a:r>
          </a:p>
          <a:p>
            <a:pPr lvl="1"/>
            <a:endParaRPr lang="en-US" sz="2200" dirty="0"/>
          </a:p>
          <a:p>
            <a:r>
              <a:rPr lang="en-US" sz="2400" b="1" dirty="0"/>
              <a:t>Heatmap</a:t>
            </a:r>
          </a:p>
          <a:p>
            <a:pPr lvl="1"/>
            <a:r>
              <a:rPr lang="en-US" sz="2200" dirty="0"/>
              <a:t>Visualize pairs of relationships using</a:t>
            </a:r>
          </a:p>
          <a:p>
            <a:pPr marL="228600" lvl="1" indent="0">
              <a:buNone/>
            </a:pPr>
            <a:r>
              <a:rPr lang="en-US" sz="2200" dirty="0"/>
              <a:t>	“heat” colors</a:t>
            </a:r>
          </a:p>
          <a:p>
            <a:pPr marL="228600" lvl="1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BFF091-FBD8-934F-C526-01CB221C5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084" y="3429000"/>
            <a:ext cx="6240517" cy="3125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51F138-3331-FE6B-5E5F-A7AA9E5C74DE}"/>
              </a:ext>
            </a:extLst>
          </p:cNvPr>
          <p:cNvSpPr txBox="1"/>
          <p:nvPr/>
        </p:nvSpPr>
        <p:spPr>
          <a:xfrm>
            <a:off x="5680084" y="6564088"/>
            <a:ext cx="52164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https://</a:t>
            </a:r>
            <a:r>
              <a:rPr lang="en-US" sz="900" dirty="0" err="1"/>
              <a:t>medium.com</a:t>
            </a:r>
            <a:r>
              <a:rPr lang="en-US" sz="900" dirty="0"/>
              <a:t>/@</a:t>
            </a:r>
            <a:r>
              <a:rPr lang="en-US" sz="900" dirty="0" err="1"/>
              <a:t>szabo.bibor</a:t>
            </a:r>
            <a:r>
              <a:rPr lang="en-US" sz="900" dirty="0"/>
              <a:t>/how-to-create-a-seaborn-correlation-heatmap-in-python-834c0686b88e</a:t>
            </a:r>
          </a:p>
        </p:txBody>
      </p:sp>
    </p:spTree>
    <p:extLst>
      <p:ext uri="{BB962C8B-B14F-4D97-AF65-F5344CB8AC3E}">
        <p14:creationId xmlns:p14="http://schemas.microsoft.com/office/powerpoint/2010/main" val="2776381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816821"/>
            <a:ext cx="6770534" cy="4731124"/>
          </a:xfrm>
        </p:spPr>
        <p:txBody>
          <a:bodyPr>
            <a:normAutofit/>
          </a:bodyPr>
          <a:lstStyle/>
          <a:p>
            <a:r>
              <a:rPr lang="en-US" sz="2400" dirty="0"/>
              <a:t>A type of </a:t>
            </a:r>
            <a:r>
              <a:rPr lang="en-US" sz="2400" b="1" dirty="0"/>
              <a:t>bar graph</a:t>
            </a:r>
            <a:r>
              <a:rPr lang="en-US" sz="2400" dirty="0"/>
              <a:t> that shows the distribution of numerical data </a:t>
            </a:r>
          </a:p>
          <a:p>
            <a:endParaRPr lang="en-US" sz="2400" dirty="0"/>
          </a:p>
          <a:p>
            <a:r>
              <a:rPr lang="en-US" sz="2400" dirty="0"/>
              <a:t>Each bar represents a range (or "bin") of values</a:t>
            </a:r>
          </a:p>
          <a:p>
            <a:r>
              <a:rPr lang="en-US" sz="2400" dirty="0"/>
              <a:t>The height of each bar shows how many data points fall within that range</a:t>
            </a:r>
          </a:p>
          <a:p>
            <a:endParaRPr lang="en-US" sz="2400" dirty="0"/>
          </a:p>
          <a:p>
            <a:r>
              <a:rPr lang="en-US" sz="2400" dirty="0"/>
              <a:t>X-axis = the variable being measured</a:t>
            </a:r>
          </a:p>
          <a:p>
            <a:r>
              <a:rPr lang="en-US" sz="2400" dirty="0"/>
              <a:t>Y-axis = the number of data points that fall in that bin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094082-76FF-53F4-95C9-4B4D8A6A9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788" y="2186153"/>
            <a:ext cx="4698492" cy="3557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347DDA-BE8B-D0B2-D421-4CE181ABADFF}"/>
              </a:ext>
            </a:extLst>
          </p:cNvPr>
          <p:cNvSpPr txBox="1"/>
          <p:nvPr/>
        </p:nvSpPr>
        <p:spPr>
          <a:xfrm>
            <a:off x="7775354" y="1816821"/>
            <a:ext cx="3749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Flipper Length in a Penguin Population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01FCA-1D94-83A4-1C3E-8C8910F77808}"/>
              </a:ext>
            </a:extLst>
          </p:cNvPr>
          <p:cNvSpPr txBox="1"/>
          <p:nvPr/>
        </p:nvSpPr>
        <p:spPr>
          <a:xfrm>
            <a:off x="7113203" y="5744069"/>
            <a:ext cx="21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Seaborn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3100201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Histogram “bins”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851285"/>
            <a:ext cx="11649204" cy="1313798"/>
          </a:xfrm>
        </p:spPr>
        <p:txBody>
          <a:bodyPr>
            <a:normAutofit/>
          </a:bodyPr>
          <a:lstStyle/>
          <a:p>
            <a:r>
              <a:rPr lang="en-US" sz="2400" dirty="0"/>
              <a:t>Can specify different bin width or number of bins for a histogram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E2B3E-6828-9346-2C66-05E571BD7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31" y="3475575"/>
            <a:ext cx="4093779" cy="3099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4CF16D-C705-3990-6D76-AA4B2400E803}"/>
              </a:ext>
            </a:extLst>
          </p:cNvPr>
          <p:cNvSpPr txBox="1"/>
          <p:nvPr/>
        </p:nvSpPr>
        <p:spPr>
          <a:xfrm>
            <a:off x="2123090" y="3078177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Specify bin width =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E4FAD-AFE6-4607-128C-0B2E3BF1D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29" y="3447509"/>
            <a:ext cx="4093779" cy="3099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2F56EF-641A-A4FE-4A4C-DC344E973FBF}"/>
              </a:ext>
            </a:extLst>
          </p:cNvPr>
          <p:cNvSpPr txBox="1"/>
          <p:nvPr/>
        </p:nvSpPr>
        <p:spPr>
          <a:xfrm>
            <a:off x="6930362" y="3078177"/>
            <a:ext cx="279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Specify number of bins = 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535EF-91F2-FB8C-A962-F435CE259BCA}"/>
              </a:ext>
            </a:extLst>
          </p:cNvPr>
          <p:cNvSpPr txBox="1"/>
          <p:nvPr/>
        </p:nvSpPr>
        <p:spPr>
          <a:xfrm>
            <a:off x="9998964" y="6518088"/>
            <a:ext cx="21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Seaborn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3376855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Multiple </a:t>
            </a:r>
            <a:r>
              <a:rPr lang="en-US" dirty="0" err="1">
                <a:solidFill>
                  <a:schemeClr val="tx1"/>
                </a:solidFill>
              </a:rPr>
              <a:t>DatA</a:t>
            </a:r>
            <a:r>
              <a:rPr lang="en-US" dirty="0">
                <a:solidFill>
                  <a:schemeClr val="tx1"/>
                </a:solidFill>
              </a:rPr>
              <a:t>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621216"/>
            <a:ext cx="10333540" cy="1807784"/>
          </a:xfrm>
        </p:spPr>
        <p:txBody>
          <a:bodyPr>
            <a:normAutofit/>
          </a:bodyPr>
          <a:lstStyle/>
          <a:p>
            <a:r>
              <a:rPr lang="en-US" sz="2400" dirty="0"/>
              <a:t>Can plot multiple data distributions on the same histogram for 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F1B119-A02C-5A88-7C96-F4BD126E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208" y="2790016"/>
            <a:ext cx="4840014" cy="3665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736626-63D2-8997-C060-13B3925001F5}"/>
              </a:ext>
            </a:extLst>
          </p:cNvPr>
          <p:cNvSpPr txBox="1"/>
          <p:nvPr/>
        </p:nvSpPr>
        <p:spPr>
          <a:xfrm>
            <a:off x="3830122" y="2340442"/>
            <a:ext cx="418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Flipper Length in Different Penguin Species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149B49-54C1-89C2-BF6A-7954D726D738}"/>
              </a:ext>
            </a:extLst>
          </p:cNvPr>
          <p:cNvSpPr txBox="1"/>
          <p:nvPr/>
        </p:nvSpPr>
        <p:spPr>
          <a:xfrm>
            <a:off x="9998964" y="6455099"/>
            <a:ext cx="21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Seaborn Python 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0EF85-08DA-F0F2-E377-5931EBE58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64" y="2790016"/>
            <a:ext cx="4839734" cy="3664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7517F9-AEB1-8DDE-25F7-413351B42881}"/>
              </a:ext>
            </a:extLst>
          </p:cNvPr>
          <p:cNvSpPr txBox="1"/>
          <p:nvPr/>
        </p:nvSpPr>
        <p:spPr>
          <a:xfrm>
            <a:off x="3205655" y="6470990"/>
            <a:ext cx="897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Stacked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079913-51D3-753A-F57B-B880278C57A0}"/>
              </a:ext>
            </a:extLst>
          </p:cNvPr>
          <p:cNvSpPr txBox="1"/>
          <p:nvPr/>
        </p:nvSpPr>
        <p:spPr>
          <a:xfrm>
            <a:off x="8230400" y="6443299"/>
            <a:ext cx="90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Layered</a:t>
            </a:r>
          </a:p>
        </p:txBody>
      </p:sp>
    </p:spTree>
    <p:extLst>
      <p:ext uri="{BB962C8B-B14F-4D97-AF65-F5344CB8AC3E}">
        <p14:creationId xmlns:p14="http://schemas.microsoft.com/office/powerpoint/2010/main" val="77024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Scatter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418" y="2306514"/>
            <a:ext cx="6066341" cy="3735553"/>
          </a:xfrm>
        </p:spPr>
        <p:txBody>
          <a:bodyPr>
            <a:normAutofit/>
          </a:bodyPr>
          <a:lstStyle/>
          <a:p>
            <a:r>
              <a:rPr lang="en-US" sz="2400" dirty="0"/>
              <a:t>Shows the relationship between 2 variables</a:t>
            </a:r>
          </a:p>
          <a:p>
            <a:pPr lvl="1"/>
            <a:r>
              <a:rPr lang="en-US" sz="2200" dirty="0"/>
              <a:t>E.g. Positive correlation = trending bottom left to top right </a:t>
            </a:r>
          </a:p>
          <a:p>
            <a:endParaRPr lang="en-US" sz="2400" dirty="0"/>
          </a:p>
          <a:p>
            <a:r>
              <a:rPr lang="en-US" sz="2400" dirty="0"/>
              <a:t>X and Y axis show the values of each variable</a:t>
            </a:r>
          </a:p>
          <a:p>
            <a:r>
              <a:rPr lang="en-US" sz="2400" dirty="0"/>
              <a:t>The points in the plot are individual data points </a:t>
            </a:r>
            <a:endParaRPr lang="en-US" sz="22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F46F8-DFC3-1370-2BFF-79FF4422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77" y="2479549"/>
            <a:ext cx="4461641" cy="33785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20E9C9-5E65-D414-EA2C-075695DE1269}"/>
              </a:ext>
            </a:extLst>
          </p:cNvPr>
          <p:cNvSpPr txBox="1"/>
          <p:nvPr/>
        </p:nvSpPr>
        <p:spPr>
          <a:xfrm>
            <a:off x="7663378" y="1833218"/>
            <a:ext cx="3781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Relationship of restaurant bill amount to tip amount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F5904-73A8-D59E-0204-483AE923C98D}"/>
              </a:ext>
            </a:extLst>
          </p:cNvPr>
          <p:cNvSpPr txBox="1"/>
          <p:nvPr/>
        </p:nvSpPr>
        <p:spPr>
          <a:xfrm>
            <a:off x="7266664" y="5836376"/>
            <a:ext cx="21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Seaborn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98219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9F9EF0-93D5-4D4B-BAFE-47700281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C4301-1426-BFE2-7234-9115AE93C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397" y="130302"/>
            <a:ext cx="11649205" cy="1188720"/>
          </a:xfrm>
          <a:solidFill>
            <a:srgbClr val="FFFFFF">
              <a:alpha val="10000"/>
            </a:srgbClr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Pair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2FCDD-6AFD-1760-4BD4-DC638E9FD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397" y="1481954"/>
            <a:ext cx="5961237" cy="5019054"/>
          </a:xfrm>
        </p:spPr>
        <p:txBody>
          <a:bodyPr>
            <a:normAutofit/>
          </a:bodyPr>
          <a:lstStyle/>
          <a:p>
            <a:r>
              <a:rPr lang="en-US" sz="2400" dirty="0"/>
              <a:t>Combination of scatter plot and histogram</a:t>
            </a:r>
          </a:p>
          <a:p>
            <a:endParaRPr lang="en-US" sz="2400" dirty="0"/>
          </a:p>
          <a:p>
            <a:r>
              <a:rPr lang="en-US" sz="2400" dirty="0"/>
              <a:t>Plots the relationships between multiple </a:t>
            </a:r>
            <a:r>
              <a:rPr lang="en-US" sz="2400" i="1" dirty="0"/>
              <a:t>pairs</a:t>
            </a:r>
            <a:r>
              <a:rPr lang="en-US" sz="2400" dirty="0"/>
              <a:t> of variables on the same plot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99B27-ACE9-777D-1F0B-25A1C42E1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77" y="1452834"/>
            <a:ext cx="4942225" cy="5048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603C7-8E87-AB2A-FFE5-CA742D0D17A8}"/>
              </a:ext>
            </a:extLst>
          </p:cNvPr>
          <p:cNvSpPr txBox="1"/>
          <p:nvPr/>
        </p:nvSpPr>
        <p:spPr>
          <a:xfrm>
            <a:off x="6888291" y="6488668"/>
            <a:ext cx="21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Seaborn Python Library</a:t>
            </a:r>
          </a:p>
        </p:txBody>
      </p:sp>
    </p:spTree>
    <p:extLst>
      <p:ext uri="{BB962C8B-B14F-4D97-AF65-F5344CB8AC3E}">
        <p14:creationId xmlns:p14="http://schemas.microsoft.com/office/powerpoint/2010/main" val="101104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3F5CF97-B572-1947-ADAD-402B65CA44B7}" vid="{3228D259-55F1-ED44-8A85-A14E8CE6B13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55</TotalTime>
  <Words>378</Words>
  <Application>Microsoft Macintosh PowerPoint</Application>
  <PresentationFormat>Widescreen</PresentationFormat>
  <Paragraphs>67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Parcel</vt:lpstr>
      <vt:lpstr>Module 2  Working with data:  Data Visualizations</vt:lpstr>
      <vt:lpstr>Data visualization overview</vt:lpstr>
      <vt:lpstr>Data visualization in python</vt:lpstr>
      <vt:lpstr>Correlation matrix and heatmap</vt:lpstr>
      <vt:lpstr>histogram</vt:lpstr>
      <vt:lpstr>Histogram “bins”</vt:lpstr>
      <vt:lpstr>Multiple DatA DISTRIBUTIONS</vt:lpstr>
      <vt:lpstr>Scatter plot</vt:lpstr>
      <vt:lpstr>Pair plot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Sanders, Lauren M. (ARC-SCR)</dc:creator>
  <cp:lastModifiedBy>Sanders, Lauren M. (ARC-SCR)</cp:lastModifiedBy>
  <cp:revision>4</cp:revision>
  <dcterms:created xsi:type="dcterms:W3CDTF">2024-05-31T15:32:40Z</dcterms:created>
  <dcterms:modified xsi:type="dcterms:W3CDTF">2024-05-31T16:27:57Z</dcterms:modified>
</cp:coreProperties>
</file>